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61" r:id="rId4"/>
    <p:sldId id="264" r:id="rId5"/>
    <p:sldId id="267" r:id="rId6"/>
    <p:sldId id="283" r:id="rId7"/>
    <p:sldId id="263" r:id="rId8"/>
    <p:sldId id="268" r:id="rId9"/>
    <p:sldId id="262" r:id="rId10"/>
    <p:sldId id="269" r:id="rId11"/>
    <p:sldId id="287" r:id="rId12"/>
    <p:sldId id="270" r:id="rId13"/>
    <p:sldId id="277" r:id="rId14"/>
    <p:sldId id="280" r:id="rId15"/>
    <p:sldId id="278" r:id="rId16"/>
    <p:sldId id="279" r:id="rId17"/>
    <p:sldId id="285" r:id="rId18"/>
    <p:sldId id="284" r:id="rId19"/>
    <p:sldId id="281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33CC33"/>
    <a:srgbClr val="0066FF"/>
    <a:srgbClr val="FF6600"/>
    <a:srgbClr val="99CCFF"/>
    <a:srgbClr val="FF9933"/>
    <a:srgbClr val="FF1D1D"/>
    <a:srgbClr val="FF6699"/>
    <a:srgbClr val="FFCC00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713" autoAdjust="0"/>
  </p:normalViewPr>
  <p:slideViewPr>
    <p:cSldViewPr>
      <p:cViewPr>
        <p:scale>
          <a:sx n="100" d="100"/>
          <a:sy n="100" d="100"/>
        </p:scale>
        <p:origin x="-480" y="1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336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ACCB9-D9C5-43B5-AD22-3A2E0C739AAB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68CF3-C586-41B0-83AF-E7F30704600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 descr="무제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84" y="846910"/>
            <a:ext cx="4563816" cy="32250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EAB05-D616-4C80-94DC-C99443CF815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EAB05-D616-4C80-94DC-C99443CF815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353A8-C8D4-4E76-ADE2-989B0F140D1A}" type="datetimeFigureOut">
              <a:rPr lang="ko-KR" altLang="en-US" smtClean="0"/>
              <a:pPr/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FB7A1-B7B6-41BD-BCF6-95BAD102AC3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 descr="무제-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-33" y="39196"/>
            <a:ext cx="9144033" cy="64616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PPT-용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704936" cy="68580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4000496" y="5572140"/>
            <a:ext cx="3571900" cy="107721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ko-KR" sz="3200" dirty="0" smtClean="0">
                <a:solidFill>
                  <a:srgbClr val="FF6600"/>
                </a:solidFill>
                <a:latin typeface="a굴림헤드B" pitchFamily="18" charset="-127"/>
                <a:ea typeface="a굴림헤드B" pitchFamily="18" charset="-127"/>
              </a:rPr>
              <a:t>For</a:t>
            </a:r>
            <a:r>
              <a:rPr lang="en-US" altLang="ko-KR" sz="3200" dirty="0" smtClean="0">
                <a:latin typeface="a굴림헤드B" pitchFamily="18" charset="-127"/>
                <a:ea typeface="a굴림헤드B" pitchFamily="18" charset="-127"/>
              </a:rPr>
              <a:t> </a:t>
            </a:r>
            <a:r>
              <a:rPr lang="en-US" altLang="ko-KR" sz="3200" dirty="0" smtClean="0">
                <a:solidFill>
                  <a:srgbClr val="33CC33"/>
                </a:solidFill>
                <a:latin typeface="a굴림헤드B" pitchFamily="18" charset="-127"/>
                <a:ea typeface="a굴림헤드B" pitchFamily="18" charset="-127"/>
              </a:rPr>
              <a:t>your</a:t>
            </a:r>
            <a:r>
              <a:rPr lang="en-US" altLang="ko-KR" sz="3200" dirty="0" smtClean="0">
                <a:solidFill>
                  <a:srgbClr val="92D050"/>
                </a:solidFill>
                <a:latin typeface="a굴림헤드B" pitchFamily="18" charset="-127"/>
                <a:ea typeface="a굴림헤드B" pitchFamily="18" charset="-127"/>
              </a:rPr>
              <a:t> </a:t>
            </a:r>
          </a:p>
          <a:p>
            <a:r>
              <a:rPr lang="en-US" altLang="ko-KR" sz="3200" dirty="0" smtClean="0">
                <a:solidFill>
                  <a:srgbClr val="0066FF"/>
                </a:solidFill>
                <a:latin typeface="a굴림헤드B" pitchFamily="18" charset="-127"/>
                <a:ea typeface="a굴림헤드B" pitchFamily="18" charset="-127"/>
              </a:rPr>
              <a:t>Wellbeing Life </a:t>
            </a:r>
            <a:endParaRPr lang="ko-KR" altLang="en-US" sz="3200" dirty="0">
              <a:solidFill>
                <a:srgbClr val="0066FF"/>
              </a:solidFill>
              <a:latin typeface="a굴림헤드B" pitchFamily="18" charset="-127"/>
              <a:ea typeface="a굴림헤드B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1406" y="1929790"/>
            <a:ext cx="6228786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ko-KR" sz="4000" dirty="0" smtClean="0">
                <a:solidFill>
                  <a:srgbClr val="00B050"/>
                </a:solidFill>
                <a:latin typeface="a각헤드B" pitchFamily="18" charset="-127"/>
                <a:ea typeface="a각헤드B" pitchFamily="18" charset="-127"/>
              </a:rPr>
              <a:t>(</a:t>
            </a:r>
            <a:r>
              <a:rPr lang="ko-KR" altLang="en-US" sz="4000" dirty="0" smtClean="0">
                <a:solidFill>
                  <a:srgbClr val="00B050"/>
                </a:solidFill>
                <a:latin typeface="a각헤드B" pitchFamily="18" charset="-127"/>
                <a:ea typeface="a각헤드B" pitchFamily="18" charset="-127"/>
              </a:rPr>
              <a:t>주</a:t>
            </a:r>
            <a:r>
              <a:rPr lang="en-US" altLang="ko-KR" sz="4000" dirty="0" smtClean="0">
                <a:solidFill>
                  <a:srgbClr val="00B050"/>
                </a:solidFill>
                <a:latin typeface="a각헤드B" pitchFamily="18" charset="-127"/>
                <a:ea typeface="a각헤드B" pitchFamily="18" charset="-127"/>
              </a:rPr>
              <a:t>)</a:t>
            </a:r>
            <a:r>
              <a:rPr lang="ko-KR" altLang="en-US" sz="4000" dirty="0" smtClean="0">
                <a:solidFill>
                  <a:srgbClr val="00B050"/>
                </a:solidFill>
                <a:latin typeface="a각헤드B" pitchFamily="18" charset="-127"/>
                <a:ea typeface="a각헤드B" pitchFamily="18" charset="-127"/>
              </a:rPr>
              <a:t>이슬나라 </a:t>
            </a:r>
            <a:r>
              <a:rPr lang="ko-KR" altLang="en-US" sz="4000" dirty="0" smtClean="0">
                <a:solidFill>
                  <a:srgbClr val="00B050"/>
                </a:solidFill>
                <a:latin typeface="a각헤드B" pitchFamily="18" charset="-127"/>
                <a:ea typeface="a각헤드B" pitchFamily="18" charset="-127"/>
              </a:rPr>
              <a:t>회사 소개서</a:t>
            </a:r>
            <a:endParaRPr lang="ko-KR" altLang="en-US" sz="4000" dirty="0">
              <a:solidFill>
                <a:srgbClr val="00B050"/>
              </a:solidFill>
              <a:latin typeface="a각헤드B" pitchFamily="18" charset="-127"/>
              <a:ea typeface="a각헤드B" pitchFamily="18" charset="-127"/>
            </a:endParaRPr>
          </a:p>
        </p:txBody>
      </p:sp>
      <p:pic>
        <p:nvPicPr>
          <p:cNvPr id="6" name="Picture 2" descr="C:\Users\Administrator\Desktop\로고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86644" y="4929198"/>
            <a:ext cx="2098410" cy="2098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7356" y="1214422"/>
            <a:ext cx="159691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회사 소개</a:t>
            </a:r>
            <a:endParaRPr lang="en-US" altLang="ko-KR" sz="2400" u="sng" dirty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회사 연혁</a:t>
            </a:r>
            <a:endParaRPr lang="en-US" altLang="ko-KR" sz="2400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설비 현황</a:t>
            </a:r>
            <a:endParaRPr lang="en-US" altLang="ko-KR" sz="2400" u="sng" dirty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사업 영역</a:t>
            </a:r>
            <a:endParaRPr lang="en-US" altLang="ko-KR" sz="2400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조직도</a:t>
            </a:r>
            <a:endParaRPr lang="en-US" altLang="ko-KR" sz="2400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회사비전</a:t>
            </a:r>
            <a:endParaRPr lang="en-US" altLang="ko-KR" sz="2400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제품 소개</a:t>
            </a:r>
            <a:endParaRPr lang="en-US" altLang="ko-KR" sz="2400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 algn="just"/>
            <a:r>
              <a:rPr lang="ko-KR" altLang="en-US" sz="2400" u="sng" dirty="0" smtClean="0">
                <a:latin typeface="a각헤드B" pitchFamily="18" charset="-127"/>
                <a:ea typeface="a각헤드B" pitchFamily="18" charset="-127"/>
              </a:rPr>
              <a:t>오시는 길</a:t>
            </a:r>
            <a:r>
              <a:rPr lang="ko-KR" altLang="en-US" sz="2400" dirty="0" smtClean="0">
                <a:latin typeface="a각헤드B" pitchFamily="18" charset="-127"/>
                <a:ea typeface="a각헤드B" pitchFamily="18" charset="-127"/>
              </a:rPr>
              <a:t> </a:t>
            </a:r>
            <a:r>
              <a:rPr lang="en-US" altLang="ko-KR" sz="2400" dirty="0" smtClean="0">
                <a:latin typeface="a각헤드B" pitchFamily="18" charset="-127"/>
                <a:ea typeface="a각헤드B" pitchFamily="18" charset="-127"/>
              </a:rPr>
              <a:t>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5918" y="214290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smtClean="0">
                <a:solidFill>
                  <a:srgbClr val="00B050"/>
                </a:solidFill>
                <a:latin typeface="Broadway" pitchFamily="82" charset="0"/>
                <a:ea typeface="a스마일B" pitchFamily="18" charset="-127"/>
              </a:rPr>
              <a:t>Contents</a:t>
            </a:r>
            <a:endParaRPr lang="ko-KR" altLang="en-US" sz="4800" dirty="0">
              <a:solidFill>
                <a:srgbClr val="00B050"/>
              </a:solidFill>
              <a:latin typeface="Broadway" pitchFamily="82" charset="0"/>
              <a:ea typeface="a스마일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992" y="3786190"/>
            <a:ext cx="1928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ko-KR" altLang="en-US" u="sng" dirty="0" smtClean="0">
                <a:latin typeface="a각헤드B" pitchFamily="18" charset="-127"/>
                <a:ea typeface="a각헤드B" pitchFamily="18" charset="-127"/>
              </a:rPr>
              <a:t>소스</a:t>
            </a:r>
            <a:endParaRPr lang="en-US" altLang="ko-KR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u="sng" dirty="0" smtClean="0">
                <a:latin typeface="a각헤드B" pitchFamily="18" charset="-127"/>
                <a:ea typeface="a각헤드B" pitchFamily="18" charset="-127"/>
              </a:rPr>
              <a:t>향신료</a:t>
            </a:r>
            <a:endParaRPr lang="en-US" altLang="ko-KR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u="sng" dirty="0" smtClean="0">
                <a:latin typeface="a각헤드B" pitchFamily="18" charset="-127"/>
                <a:ea typeface="a각헤드B" pitchFamily="18" charset="-127"/>
              </a:rPr>
              <a:t>파우더</a:t>
            </a:r>
            <a:r>
              <a:rPr lang="en-US" altLang="ko-KR" u="sng" dirty="0" smtClean="0">
                <a:latin typeface="a각헤드B" pitchFamily="18" charset="-127"/>
                <a:ea typeface="a각헤드B" pitchFamily="18" charset="-127"/>
              </a:rPr>
              <a:t> , </a:t>
            </a:r>
            <a:r>
              <a:rPr lang="ko-KR" altLang="en-US" u="sng" dirty="0" err="1" smtClean="0">
                <a:latin typeface="a각헤드B" pitchFamily="18" charset="-127"/>
                <a:ea typeface="a각헤드B" pitchFamily="18" charset="-127"/>
              </a:rPr>
              <a:t>시즈닝</a:t>
            </a:r>
            <a:endParaRPr lang="en-US" altLang="ko-KR" u="sng" dirty="0" smtClean="0">
              <a:latin typeface="a각헤드B" pitchFamily="18" charset="-127"/>
              <a:ea typeface="a각헤드B" pitchFamily="18" charset="-127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u="sng" dirty="0" smtClean="0">
                <a:latin typeface="a각헤드B" pitchFamily="18" charset="-127"/>
                <a:ea typeface="a각헤드B" pitchFamily="18" charset="-127"/>
              </a:rPr>
              <a:t>천연분말</a:t>
            </a:r>
            <a:endParaRPr lang="ko-KR" altLang="en-US" u="sng" dirty="0">
              <a:latin typeface="a각헤드B" pitchFamily="18" charset="-127"/>
              <a:ea typeface="a각헤드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285984" y="1350434"/>
          <a:ext cx="5429288" cy="35067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00198"/>
                <a:gridCol w="3929090"/>
              </a:tblGrid>
              <a:tr h="4731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a각헤드L" pitchFamily="18" charset="-127"/>
                          <a:ea typeface="a각헤드L" pitchFamily="18" charset="-127"/>
                        </a:rPr>
                        <a:t>회사명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㈜이슬나라</a:t>
                      </a:r>
                      <a:r>
                        <a:rPr lang="en-US" altLang="ko-KR" sz="16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(ESELNARA</a:t>
                      </a:r>
                      <a:r>
                        <a:rPr lang="en-US" altLang="ko-KR" sz="16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 CO.,LTD)</a:t>
                      </a:r>
                      <a:endParaRPr lang="ko-KR" altLang="en-US" sz="16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>
                    <a:solidFill>
                      <a:srgbClr val="00B050"/>
                    </a:solidFill>
                  </a:tcPr>
                </a:tc>
              </a:tr>
              <a:tr h="5209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설립일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형제상회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(</a:t>
                      </a:r>
                      <a:r>
                        <a:rPr lang="ko-KR" altLang="en-US" sz="1400" u="none" dirty="0" err="1" smtClean="0">
                          <a:latin typeface="a각헤드L" pitchFamily="18" charset="-127"/>
                          <a:ea typeface="a각헤드L" pitchFamily="18" charset="-127"/>
                        </a:rPr>
                        <a:t>칠성시장내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)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 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: 1987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년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 </a:t>
                      </a:r>
                      <a:r>
                        <a:rPr lang="en-US" altLang="ko-KR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5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월 </a:t>
                      </a:r>
                      <a:r>
                        <a:rPr lang="en-US" altLang="ko-KR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19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일</a:t>
                      </a:r>
                      <a:endParaRPr lang="en-US" altLang="ko-KR" sz="1400" u="none" baseline="0" dirty="0" smtClean="0">
                        <a:latin typeface="a각헤드L" pitchFamily="18" charset="-127"/>
                        <a:ea typeface="a각헤드L" pitchFamily="18" charset="-127"/>
                      </a:endParaRPr>
                    </a:p>
                    <a:p>
                      <a:pPr algn="just" latinLnBrk="1"/>
                      <a:r>
                        <a:rPr lang="ko-KR" altLang="en-US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이슬나라 법인체 </a:t>
                      </a:r>
                      <a:r>
                        <a:rPr lang="en-US" altLang="ko-KR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: 2007</a:t>
                      </a:r>
                      <a:r>
                        <a:rPr lang="ko-KR" altLang="en-US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년 </a:t>
                      </a:r>
                      <a:r>
                        <a:rPr lang="en-US" altLang="ko-KR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6</a:t>
                      </a:r>
                      <a:r>
                        <a:rPr lang="ko-KR" altLang="en-US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월 </a:t>
                      </a:r>
                      <a:r>
                        <a:rPr lang="en-US" altLang="ko-KR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4</a:t>
                      </a:r>
                      <a:r>
                        <a:rPr lang="ko-KR" altLang="en-US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일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  <a:tr h="4731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대표이사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라  영  임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  <a:tr h="4731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대표전화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400" u="none" dirty="0" smtClean="0">
                          <a:effectLst/>
                          <a:latin typeface="a각헤드L" pitchFamily="18" charset="-127"/>
                          <a:ea typeface="a각헤드L" pitchFamily="18" charset="-127"/>
                        </a:rPr>
                        <a:t>053-422-0373 </a:t>
                      </a:r>
                      <a:r>
                        <a:rPr lang="en-US" altLang="ko-KR" sz="1400" u="none" baseline="0" dirty="0" smtClean="0">
                          <a:effectLst/>
                          <a:latin typeface="a각헤드L" pitchFamily="18" charset="-127"/>
                          <a:ea typeface="a각헤드L" pitchFamily="18" charset="-127"/>
                        </a:rPr>
                        <a:t>/  FAX: 053-423-2061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effectLst/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  <a:tr h="364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본사</a:t>
                      </a:r>
                      <a:r>
                        <a:rPr lang="en-US" altLang="ko-KR" sz="1400" dirty="0" smtClean="0">
                          <a:latin typeface="a각헤드L" pitchFamily="18" charset="-127"/>
                          <a:ea typeface="a각헤드L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a각헤드L" pitchFamily="18" charset="-127"/>
                          <a:ea typeface="a각헤드L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공장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대구광역시 북구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 </a:t>
                      </a:r>
                      <a:r>
                        <a:rPr lang="ko-KR" altLang="en-US" sz="1400" u="none" baseline="0" dirty="0" err="1" smtClean="0">
                          <a:latin typeface="a각헤드L" pitchFamily="18" charset="-127"/>
                          <a:ea typeface="a각헤드L" pitchFamily="18" charset="-127"/>
                        </a:rPr>
                        <a:t>칠성남로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 </a:t>
                      </a:r>
                      <a:r>
                        <a:rPr lang="en-US" altLang="ko-KR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35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길 </a:t>
                      </a:r>
                      <a:r>
                        <a:rPr lang="en-US" altLang="ko-KR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5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  <a:tr h="37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공장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(2017.05)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b="0" i="0" u="none" dirty="0" smtClean="0">
                          <a:solidFill>
                            <a:schemeClr val="tx1"/>
                          </a:solidFill>
                          <a:latin typeface="a각헤드L" pitchFamily="18" charset="-127"/>
                          <a:ea typeface="a각헤드L" pitchFamily="18" charset="-127"/>
                        </a:rPr>
                        <a:t>대구광역시 북구 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  <a:tr h="674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a각헤드L" pitchFamily="18" charset="-127"/>
                          <a:ea typeface="a각헤드L" pitchFamily="18" charset="-127"/>
                        </a:rPr>
                        <a:t>주요사업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제품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 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제조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(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소스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, 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향신료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, 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파우더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, 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천연분말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)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  국내 유통</a:t>
                      </a:r>
                      <a:r>
                        <a:rPr lang="en-US" altLang="ko-KR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, </a:t>
                      </a:r>
                      <a:r>
                        <a:rPr lang="ko-KR" altLang="en-US" sz="1400" u="none" dirty="0" smtClean="0">
                          <a:latin typeface="a각헤드L" pitchFamily="18" charset="-127"/>
                          <a:ea typeface="a각헤드L" pitchFamily="18" charset="-127"/>
                        </a:rPr>
                        <a:t>무역</a:t>
                      </a:r>
                      <a:r>
                        <a:rPr lang="en-US" altLang="ko-KR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, </a:t>
                      </a:r>
                      <a:r>
                        <a:rPr lang="ko-KR" altLang="en-US" sz="1400" u="none" baseline="0" dirty="0" smtClean="0">
                          <a:latin typeface="a각헤드L" pitchFamily="18" charset="-127"/>
                          <a:ea typeface="a각헤드L" pitchFamily="18" charset="-127"/>
                        </a:rPr>
                        <a:t>자사 온라인 판매</a:t>
                      </a:r>
                      <a:endParaRPr lang="ko-KR" altLang="en-US" sz="1400" b="0" i="0" u="none" dirty="0">
                        <a:solidFill>
                          <a:schemeClr val="tx1"/>
                        </a:solidFill>
                        <a:latin typeface="a각헤드L" pitchFamily="18" charset="-127"/>
                        <a:ea typeface="a각헤드L" pitchFamily="18" charset="-127"/>
                      </a:endParaRPr>
                    </a:p>
                  </a:txBody>
                  <a:tcPr marL="97384" marR="97384" marT="48692" marB="48692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43503" y="303234"/>
            <a:ext cx="35004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a각헤드L" pitchFamily="18" charset="-127"/>
                <a:ea typeface="a각헤드L" pitchFamily="18" charset="-127"/>
              </a:rPr>
              <a:t>회사 개요</a:t>
            </a:r>
            <a:endParaRPr lang="ko-KR" altLang="en-US" sz="3000" dirty="0">
              <a:solidFill>
                <a:schemeClr val="bg1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1010" y="142852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바탕체" pitchFamily="17" charset="-127"/>
                <a:ea typeface="바탕체" pitchFamily="17" charset="-127"/>
              </a:rPr>
              <a:t>회사 소개</a:t>
            </a:r>
            <a:endParaRPr lang="ko-KR" altLang="en-US" sz="4000" dirty="0">
              <a:solidFill>
                <a:srgbClr val="00B050"/>
              </a:solidFill>
              <a:latin typeface="바탕체" pitchFamily="17" charset="-127"/>
              <a:ea typeface="바탕체" pitchFamily="17" charset="-127"/>
            </a:endParaRPr>
          </a:p>
        </p:txBody>
      </p:sp>
      <p:pic>
        <p:nvPicPr>
          <p:cNvPr id="5" name="Picture 3" descr="C:\Users\Administrator\Desktop\듀리프(640X640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786190"/>
            <a:ext cx="1857364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143503" y="303234"/>
            <a:ext cx="35004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a각헤드L" pitchFamily="18" charset="-127"/>
                <a:ea typeface="a각헤드L" pitchFamily="18" charset="-127"/>
              </a:rPr>
              <a:t>회사 연혁</a:t>
            </a:r>
            <a:endParaRPr lang="ko-KR" altLang="en-US" sz="3000" dirty="0">
              <a:solidFill>
                <a:schemeClr val="bg1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39" name="그림 38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110658"/>
            <a:ext cx="9144000" cy="6461614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85918" y="3929066"/>
            <a:ext cx="306686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이슬나라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“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청양 </a:t>
            </a:r>
            <a:r>
              <a:rPr lang="ko-KR" altLang="en-US" sz="1400" b="1" dirty="0" err="1" smtClean="0">
                <a:latin typeface="a각헤드L" pitchFamily="18" charset="-127"/>
                <a:ea typeface="a각헤드L" pitchFamily="18" charset="-127"/>
              </a:rPr>
              <a:t>불소스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”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 출시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㈜이슬나라 법인체 설립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(ESELNARA)</a:t>
            </a:r>
            <a:endParaRPr lang="ko-KR" altLang="en-US" sz="1400" b="1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대구 신기술 사업단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전통 생물 소재 산업화 센터 인증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매운맛 소스 출시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u="none" dirty="0" smtClean="0">
                <a:latin typeface="a각헤드L" pitchFamily="18" charset="-127"/>
                <a:ea typeface="a각헤드L" pitchFamily="18" charset="-127"/>
              </a:rPr>
              <a:t>식품 전문 쇼핑몰 </a:t>
            </a:r>
            <a:r>
              <a:rPr lang="en-US" altLang="ko-KR" sz="1400" b="1" u="none" dirty="0" smtClean="0">
                <a:latin typeface="a각헤드L" pitchFamily="18" charset="-127"/>
                <a:ea typeface="a각헤드L" pitchFamily="18" charset="-127"/>
              </a:rPr>
              <a:t>“</a:t>
            </a:r>
            <a:r>
              <a:rPr lang="en-US" altLang="ko-KR" sz="1400" b="1" u="none" dirty="0" err="1" smtClean="0">
                <a:latin typeface="a각헤드L" pitchFamily="18" charset="-127"/>
                <a:ea typeface="a각헤드L" pitchFamily="18" charset="-127"/>
              </a:rPr>
              <a:t>eket</a:t>
            </a:r>
            <a:r>
              <a:rPr lang="en-US" altLang="ko-KR" sz="1400" b="1" u="none" dirty="0" smtClean="0">
                <a:latin typeface="a각헤드L" pitchFamily="18" charset="-127"/>
                <a:ea typeface="a각헤드L" pitchFamily="18" charset="-127"/>
              </a:rPr>
              <a:t>”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Open</a:t>
            </a:r>
            <a:endParaRPr lang="en-US" altLang="ko-KR" sz="1400" b="1" u="none" dirty="0" smtClean="0">
              <a:latin typeface="a각헤드L" pitchFamily="18" charset="-127"/>
              <a:ea typeface="a각헤드L" pitchFamily="18" charset="-127"/>
            </a:endParaRPr>
          </a:p>
          <a:p>
            <a:pPr algn="just"/>
            <a:r>
              <a:rPr lang="ko-KR" altLang="en-US" sz="1400" b="1" u="none" dirty="0" smtClean="0">
                <a:latin typeface="a각헤드L" pitchFamily="18" charset="-127"/>
                <a:ea typeface="a각헤드L" pitchFamily="18" charset="-127"/>
              </a:rPr>
              <a:t>형제상회 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창업</a:t>
            </a:r>
            <a:endParaRPr lang="en-US" altLang="ko-KR" sz="1400" b="1" u="none" dirty="0" smtClean="0"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63688" y="2636912"/>
            <a:ext cx="39453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기업 부설 연구소 인가 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r>
              <a:rPr lang="ko-KR" altLang="en-US" sz="1400" b="1" dirty="0" err="1" smtClean="0">
                <a:latin typeface="a각헤드L" pitchFamily="18" charset="-127"/>
                <a:ea typeface="a각헤드L" pitchFamily="18" charset="-127"/>
              </a:rPr>
              <a:t>캡사이신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 소스 중국 진출</a:t>
            </a:r>
          </a:p>
          <a:p>
            <a:r>
              <a:rPr lang="ko-KR" altLang="en-US" sz="1400" b="1" dirty="0" err="1" smtClean="0">
                <a:latin typeface="a각헤드L" pitchFamily="18" charset="-127"/>
                <a:ea typeface="a각헤드L" pitchFamily="18" charset="-127"/>
              </a:rPr>
              <a:t>신사옥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 신축 및 이전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(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현 소재지 공장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)</a:t>
            </a: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소스 브랜드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‘</a:t>
            </a:r>
            <a:r>
              <a:rPr lang="ko-KR" altLang="en-US" sz="1400" b="1" dirty="0" err="1" smtClean="0">
                <a:latin typeface="a각헤드L" pitchFamily="18" charset="-127"/>
                <a:ea typeface="a각헤드L" pitchFamily="18" charset="-127"/>
              </a:rPr>
              <a:t>루치나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’ 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출시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자회사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ES 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바이오 설립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(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경북 소재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)</a:t>
            </a: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독일 하노버 박람회 참가 및 해외 바이어 협력 체결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907704" y="1340768"/>
            <a:ext cx="857256" cy="2857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2016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/>
        </p:nvCxnSpPr>
        <p:spPr>
          <a:xfrm rot="16200000" flipH="1">
            <a:off x="-365308" y="3560964"/>
            <a:ext cx="3857654" cy="2182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29454" y="142852"/>
            <a:ext cx="20842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회사 연혁</a:t>
            </a:r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20" name="Picture 3" descr="C:\Users\Administrator\Desktop\듀리프(640X640)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00892" y="3000372"/>
            <a:ext cx="1857364" cy="185736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55577" y="2636912"/>
            <a:ext cx="776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 </a:t>
            </a:r>
            <a:r>
              <a:rPr lang="en-US" altLang="ko-KR" sz="1400" b="1" dirty="0" smtClean="0">
                <a:latin typeface="+mj-lt"/>
                <a:ea typeface="a각헤드L" pitchFamily="18" charset="-127"/>
              </a:rPr>
              <a:t>2015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2014</a:t>
            </a:r>
            <a:endParaRPr lang="ko-KR" altLang="en-US" sz="1400" b="1" dirty="0" smtClean="0">
              <a:latin typeface="+mj-lt"/>
              <a:ea typeface="a각헤드L" pitchFamily="18" charset="-127"/>
            </a:endParaRP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2012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2011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2010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2009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568" y="3933056"/>
            <a:ext cx="9444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 </a:t>
            </a:r>
            <a:r>
              <a:rPr lang="en-US" altLang="ko-KR" sz="1400" b="1" dirty="0" smtClean="0">
                <a:latin typeface="+mj-lt"/>
                <a:ea typeface="a각헤드L" pitchFamily="18" charset="-127"/>
              </a:rPr>
              <a:t>2008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2007</a:t>
            </a:r>
            <a:endParaRPr lang="ko-KR" altLang="en-US" sz="1400" b="1" dirty="0" smtClean="0">
              <a:latin typeface="+mj-lt"/>
              <a:ea typeface="a각헤드L" pitchFamily="18" charset="-127"/>
            </a:endParaRP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2005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2004</a:t>
            </a:r>
          </a:p>
          <a:p>
            <a:pPr algn="ctr"/>
            <a:r>
              <a:rPr lang="en-US" altLang="ko-KR" sz="1400" b="1" dirty="0" smtClean="0">
                <a:latin typeface="+mj-lt"/>
                <a:ea typeface="a각헤드L" pitchFamily="18" charset="-127"/>
              </a:rPr>
              <a:t> 2003</a:t>
            </a:r>
          </a:p>
          <a:p>
            <a:pPr algn="ctr"/>
            <a:r>
              <a:rPr lang="en-US" altLang="ko-KR" sz="2000" b="1" u="none" dirty="0" smtClean="0">
                <a:latin typeface="a각헤드L" pitchFamily="18" charset="-127"/>
                <a:ea typeface="a각헤드L" pitchFamily="18" charset="-127"/>
              </a:rPr>
              <a:t>1987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35696" y="1628800"/>
            <a:ext cx="3945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수출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2</a:t>
            </a:r>
            <a:r>
              <a:rPr lang="ko-KR" altLang="en-US" sz="1400" b="1" dirty="0" err="1" smtClean="0">
                <a:latin typeface="a각헤드L" pitchFamily="18" charset="-127"/>
                <a:ea typeface="a각헤드L" pitchFamily="18" charset="-127"/>
              </a:rPr>
              <a:t>백만불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 달성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제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2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공장 착공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(2017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년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05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월 준공예정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)</a:t>
            </a: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소형 향신료 대형유통망 납품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  <a:p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중국 치킨 프랜차이즈 당사 소스 </a:t>
            </a:r>
            <a:r>
              <a:rPr lang="en-US" altLang="ko-KR" sz="1400" b="1" dirty="0" smtClean="0">
                <a:latin typeface="a각헤드L" pitchFamily="18" charset="-127"/>
                <a:ea typeface="a각헤드L" pitchFamily="18" charset="-127"/>
              </a:rPr>
              <a:t>O.E.M</a:t>
            </a:r>
            <a:r>
              <a:rPr lang="ko-KR" altLang="en-US" sz="1400" b="1" dirty="0" smtClean="0">
                <a:latin typeface="a각헤드L" pitchFamily="18" charset="-127"/>
                <a:ea typeface="a각헤드L" pitchFamily="18" charset="-127"/>
              </a:rPr>
              <a:t>납품</a:t>
            </a:r>
            <a:endParaRPr lang="en-US" altLang="ko-KR" sz="1400" b="1" dirty="0" smtClean="0">
              <a:latin typeface="a각헤드L" pitchFamily="18" charset="-127"/>
              <a:ea typeface="a각헤드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직선 연결선 28"/>
          <p:cNvCxnSpPr/>
          <p:nvPr/>
        </p:nvCxnSpPr>
        <p:spPr>
          <a:xfrm rot="5400000">
            <a:off x="4035789" y="2320795"/>
            <a:ext cx="1071570" cy="183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 rot="5400000">
            <a:off x="8108181" y="2964653"/>
            <a:ext cx="214314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16200000" flipH="1">
            <a:off x="5310408" y="2930791"/>
            <a:ext cx="151117" cy="452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214282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소스팀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파우더팀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시즈닝팀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향신료팀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40364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영업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영업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영업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786314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국내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물류팀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국내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배송팀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국제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물류팀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국제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배송팀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64688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쇼핑몰 관리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제품 디자인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온라인 홍보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593448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신제품 개발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품질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공정 관리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143372" y="1643050"/>
            <a:ext cx="1107996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대표이사</a:t>
            </a:r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5979708" y="2273850"/>
            <a:ext cx="1415772" cy="338554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/>
            <a:r>
              <a:rPr lang="ko-KR" altLang="en-US" sz="1600" dirty="0" smtClean="0"/>
              <a:t>외부자문기관</a:t>
            </a:r>
            <a:endParaRPr lang="ko-KR" altLang="en-US" sz="1600" dirty="0"/>
          </a:p>
        </p:txBody>
      </p:sp>
      <p:sp>
        <p:nvSpPr>
          <p:cNvPr id="42" name="직사각형 41"/>
          <p:cNvSpPr/>
          <p:nvPr/>
        </p:nvSpPr>
        <p:spPr>
          <a:xfrm>
            <a:off x="2299944" y="2273850"/>
            <a:ext cx="1107996" cy="36933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/>
            <a:r>
              <a:rPr lang="ko-KR" altLang="en-US" dirty="0" smtClean="0"/>
              <a:t>경영지원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428596" y="3000372"/>
            <a:ext cx="87716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dirty="0" err="1" smtClean="0"/>
              <a:t>생산부</a:t>
            </a:r>
            <a:endParaRPr lang="ko-KR" altLang="en-US" dirty="0"/>
          </a:p>
        </p:txBody>
      </p:sp>
      <p:sp>
        <p:nvSpPr>
          <p:cNvPr id="46" name="직사각형 45"/>
          <p:cNvSpPr/>
          <p:nvPr/>
        </p:nvSpPr>
        <p:spPr>
          <a:xfrm>
            <a:off x="1714480" y="3000372"/>
            <a:ext cx="133882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smtClean="0"/>
              <a:t>국내영업부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4857752" y="3000372"/>
            <a:ext cx="110799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물류배송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7715272" y="3008613"/>
            <a:ext cx="87716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연구소</a:t>
            </a:r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6236126" y="3009898"/>
            <a:ext cx="114486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ko-KR" smtClean="0"/>
              <a:t>IT </a:t>
            </a:r>
            <a:r>
              <a:rPr lang="ko-KR" altLang="en-US" dirty="0" smtClean="0"/>
              <a:t>사업부</a:t>
            </a:r>
            <a:endParaRPr lang="ko-KR" alt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7500958" y="142852"/>
            <a:ext cx="1396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조직도</a:t>
            </a:r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rot="5400000">
            <a:off x="711022" y="2932261"/>
            <a:ext cx="151117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rot="5400000">
            <a:off x="2237104" y="2932261"/>
            <a:ext cx="151117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785787" y="2857496"/>
            <a:ext cx="7429551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5400000">
            <a:off x="6666261" y="2932261"/>
            <a:ext cx="151117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857488" y="2143116"/>
            <a:ext cx="3857652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rot="5400000">
            <a:off x="2782723" y="2217881"/>
            <a:ext cx="151117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rot="5400000">
            <a:off x="6640376" y="2217881"/>
            <a:ext cx="151117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3306023" y="3571876"/>
            <a:ext cx="126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수입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수출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286116" y="3008613"/>
            <a:ext cx="133882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ko-KR" altLang="en-US" smtClean="0"/>
              <a:t>해외영업부</a:t>
            </a:r>
            <a:endParaRPr lang="ko-KR" altLang="en-US" dirty="0"/>
          </a:p>
        </p:txBody>
      </p:sp>
      <p:cxnSp>
        <p:nvCxnSpPr>
          <p:cNvPr id="48" name="직선 연결선 47"/>
          <p:cNvCxnSpPr/>
          <p:nvPr/>
        </p:nvCxnSpPr>
        <p:spPr>
          <a:xfrm rot="5400000">
            <a:off x="3856825" y="2928140"/>
            <a:ext cx="142876" cy="158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643702" y="142852"/>
            <a:ext cx="2278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 </a:t>
            </a:r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사업 영역</a:t>
            </a:r>
            <a:endParaRPr lang="en-US" altLang="ko-KR" sz="4000" dirty="0" smtClean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3071802" y="2035959"/>
            <a:ext cx="2643206" cy="2643206"/>
            <a:chOff x="3143240" y="2035959"/>
            <a:chExt cx="2643206" cy="2643206"/>
          </a:xfrm>
        </p:grpSpPr>
        <p:sp>
          <p:nvSpPr>
            <p:cNvPr id="18" name="타원 17"/>
            <p:cNvSpPr/>
            <p:nvPr/>
          </p:nvSpPr>
          <p:spPr>
            <a:xfrm>
              <a:off x="3143240" y="2035959"/>
              <a:ext cx="2643206" cy="2643206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3325530" y="2218249"/>
              <a:ext cx="2278626" cy="2278626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6" name="Picture 2" descr="C:\Users\Administrator\Desktop\로고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15638" y="2166294"/>
              <a:ext cx="2098410" cy="2098410"/>
            </a:xfrm>
            <a:prstGeom prst="rect">
              <a:avLst/>
            </a:prstGeom>
            <a:noFill/>
          </p:spPr>
        </p:pic>
      </p:grpSp>
      <p:grpSp>
        <p:nvGrpSpPr>
          <p:cNvPr id="22" name="그룹 21"/>
          <p:cNvGrpSpPr/>
          <p:nvPr/>
        </p:nvGrpSpPr>
        <p:grpSpPr>
          <a:xfrm>
            <a:off x="571472" y="2714620"/>
            <a:ext cx="2000264" cy="1285884"/>
            <a:chOff x="500034" y="2571744"/>
            <a:chExt cx="2000264" cy="1285884"/>
          </a:xfrm>
        </p:grpSpPr>
        <p:sp>
          <p:nvSpPr>
            <p:cNvPr id="21" name="직사각형 20"/>
            <p:cNvSpPr/>
            <p:nvPr/>
          </p:nvSpPr>
          <p:spPr>
            <a:xfrm>
              <a:off x="500034" y="3286124"/>
              <a:ext cx="2000264" cy="571504"/>
            </a:xfrm>
            <a:prstGeom prst="rect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ODM · OEM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500034" y="2571744"/>
              <a:ext cx="2000264" cy="571504"/>
            </a:xfrm>
            <a:prstGeom prst="rect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자사 브랜드 판매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6215074" y="2285992"/>
            <a:ext cx="2428892" cy="2143140"/>
            <a:chOff x="6500826" y="2143116"/>
            <a:chExt cx="2428892" cy="2143140"/>
          </a:xfrm>
        </p:grpSpPr>
        <p:sp>
          <p:nvSpPr>
            <p:cNvPr id="23" name="직사각형 22"/>
            <p:cNvSpPr/>
            <p:nvPr/>
          </p:nvSpPr>
          <p:spPr>
            <a:xfrm>
              <a:off x="6500826" y="2928934"/>
              <a:ext cx="2428892" cy="571504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자체 쇼핑몰 운영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500826" y="2143116"/>
              <a:ext cx="2428892" cy="571504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수출</a:t>
              </a:r>
              <a:r>
                <a:rPr lang="en-US" altLang="ko-KR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수입 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500826" y="3714752"/>
              <a:ext cx="2428892" cy="571504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국가</a:t>
              </a:r>
              <a:r>
                <a:rPr lang="en-US" altLang="ko-KR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, </a:t>
              </a:r>
              <a:r>
                <a:rPr lang="ko-KR" altLang="en-US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지방 식품 연구 관련 국책 사업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38150" y="142852"/>
            <a:ext cx="2408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사업 </a:t>
            </a:r>
            <a:r>
              <a:rPr lang="ko-KR" altLang="en-US" sz="4000" dirty="0" err="1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비젼</a:t>
            </a:r>
            <a:endParaRPr lang="en-US" altLang="ko-KR" sz="4000" dirty="0" smtClean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143240" y="1915941"/>
            <a:ext cx="2643206" cy="2643206"/>
            <a:chOff x="3143240" y="2035959"/>
            <a:chExt cx="2643206" cy="2643206"/>
          </a:xfrm>
        </p:grpSpPr>
        <p:sp>
          <p:nvSpPr>
            <p:cNvPr id="18" name="타원 17"/>
            <p:cNvSpPr/>
            <p:nvPr/>
          </p:nvSpPr>
          <p:spPr>
            <a:xfrm>
              <a:off x="3143240" y="2035959"/>
              <a:ext cx="2643206" cy="2643206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3325530" y="2218249"/>
              <a:ext cx="2278626" cy="2278626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6" name="Picture 2" descr="C:\Users\Administrator\Desktop\로고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15638" y="2166294"/>
              <a:ext cx="2098410" cy="2098410"/>
            </a:xfrm>
            <a:prstGeom prst="rect">
              <a:avLst/>
            </a:prstGeom>
            <a:noFill/>
          </p:spPr>
        </p:pic>
      </p:grpSp>
      <p:grpSp>
        <p:nvGrpSpPr>
          <p:cNvPr id="15" name="그룹 14"/>
          <p:cNvGrpSpPr/>
          <p:nvPr/>
        </p:nvGrpSpPr>
        <p:grpSpPr>
          <a:xfrm>
            <a:off x="500034" y="2199164"/>
            <a:ext cx="2430000" cy="2076760"/>
            <a:chOff x="500034" y="2357430"/>
            <a:chExt cx="2430000" cy="2076760"/>
          </a:xfrm>
        </p:grpSpPr>
        <p:sp>
          <p:nvSpPr>
            <p:cNvPr id="21" name="직사각형 20"/>
            <p:cNvSpPr/>
            <p:nvPr/>
          </p:nvSpPr>
          <p:spPr>
            <a:xfrm>
              <a:off x="500034" y="3071810"/>
              <a:ext cx="2430000" cy="648000"/>
            </a:xfrm>
            <a:prstGeom prst="rect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비 식품사업 매출 실현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500034" y="2357430"/>
              <a:ext cx="2430000" cy="648000"/>
            </a:xfrm>
            <a:prstGeom prst="rect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제 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2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공장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생산 </a:t>
              </a:r>
              <a:endParaRPr lang="en-US" altLang="ko-KR" sz="1600" b="1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체제 정착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0034" y="3786190"/>
              <a:ext cx="2430000" cy="648000"/>
            </a:xfrm>
            <a:prstGeom prst="rect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41275" dist="12700" dir="12000000" algn="tl" rotWithShape="0">
                      <a:srgbClr val="000000">
                        <a:alpha val="40000"/>
                      </a:srgbClr>
                    </a:outerShdw>
                  </a:effectLst>
                </a:rPr>
                <a:t>산학 협력을 통한 제품 시장 경쟁력 강화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012160" y="1484784"/>
            <a:ext cx="2428892" cy="3505520"/>
            <a:chOff x="6012160" y="1484784"/>
            <a:chExt cx="2428892" cy="3505520"/>
          </a:xfrm>
        </p:grpSpPr>
        <p:sp>
          <p:nvSpPr>
            <p:cNvPr id="23" name="직사각형 22"/>
            <p:cNvSpPr/>
            <p:nvPr/>
          </p:nvSpPr>
          <p:spPr>
            <a:xfrm>
              <a:off x="6012160" y="2913544"/>
              <a:ext cx="2428892" cy="648000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건강기능 신제품 개발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012160" y="2199164"/>
              <a:ext cx="2428892" cy="648000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수출액 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100% 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성장 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</a:p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수출지역 다변화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012160" y="4342304"/>
              <a:ext cx="2428892" cy="648000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err="1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비식품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사업 매출확대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012160" y="1484784"/>
              <a:ext cx="2428892" cy="648000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매출액 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억 실현</a:t>
              </a:r>
              <a:endParaRPr lang="en-US" altLang="ko-KR" sz="1600" b="1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전년 대비 </a:t>
              </a:r>
              <a:r>
                <a:rPr lang="en-US" altLang="ko-KR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160%</a:t>
              </a:r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성장</a:t>
              </a:r>
              <a:r>
                <a:rPr lang="en-US" altLang="ko-KR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012160" y="3627924"/>
              <a:ext cx="2428892" cy="648000"/>
            </a:xfrm>
            <a:prstGeom prst="rect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b="1" dirty="0" smtClean="0">
                  <a:ln w="3175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프랜차이즈 사업 원년</a:t>
              </a:r>
              <a:endParaRPr lang="ko-KR" altLang="en-US" sz="1600" b="1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4430079" y="4066397"/>
            <a:ext cx="212404" cy="439100"/>
          </a:xfrm>
          <a:prstGeom prst="rect">
            <a:avLst/>
          </a:prstGeom>
          <a:noFill/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6000760" y="2071678"/>
            <a:ext cx="2857520" cy="142876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3571868" y="1357298"/>
            <a:ext cx="2000264" cy="2000264"/>
          </a:xfrm>
          <a:prstGeom prst="ellips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709817" y="1495247"/>
            <a:ext cx="1724366" cy="1724366"/>
          </a:xfrm>
          <a:prstGeom prst="ellipse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C:\Users\Administrator\Desktop\로고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78007" y="1421374"/>
            <a:ext cx="1587986" cy="1587986"/>
          </a:xfrm>
          <a:prstGeom prst="rect">
            <a:avLst/>
          </a:prstGeom>
          <a:noFill/>
        </p:spPr>
      </p:pic>
      <p:sp>
        <p:nvSpPr>
          <p:cNvPr id="51" name="직사각형 50"/>
          <p:cNvSpPr/>
          <p:nvPr/>
        </p:nvSpPr>
        <p:spPr>
          <a:xfrm>
            <a:off x="1214414" y="4214818"/>
            <a:ext cx="6786610" cy="57150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143503" y="303234"/>
            <a:ext cx="35004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a각헤드L" pitchFamily="18" charset="-127"/>
                <a:ea typeface="a각헤드L" pitchFamily="18" charset="-127"/>
              </a:rPr>
              <a:t>회사 비전</a:t>
            </a:r>
            <a:endParaRPr lang="ko-KR" altLang="en-US" sz="3000" dirty="0">
              <a:solidFill>
                <a:schemeClr val="bg1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6" y="142852"/>
            <a:ext cx="20874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사업 비전</a:t>
            </a:r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1538" y="4786322"/>
            <a:ext cx="2428892" cy="78581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자사 사업분야 </a:t>
            </a:r>
            <a:r>
              <a:rPr lang="ko-KR" altLang="en-US" sz="1600" b="1" dirty="0" err="1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동업종내</a:t>
            </a:r>
            <a:endParaRPr lang="en-US" altLang="ko-KR" sz="1600" b="1" dirty="0" smtClean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ko-KR" altLang="en-US" sz="16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최고의 기업 실현</a:t>
            </a:r>
            <a:endParaRPr lang="ko-KR" altLang="en-US" sz="16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428992" y="4786322"/>
            <a:ext cx="2214578" cy="78581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한국을 넘어</a:t>
            </a:r>
            <a:endParaRPr lang="en-US" altLang="ko-KR" sz="1600" b="1" dirty="0" smtClean="0">
              <a:ln w="12700">
                <a:solidFill>
                  <a:srgbClr val="00B05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ko-KR" altLang="en-US" sz="1600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세계를 목표로</a:t>
            </a:r>
            <a:endParaRPr lang="ko-KR" altLang="en-US" sz="1600" b="1" dirty="0">
              <a:ln w="12700">
                <a:solidFill>
                  <a:srgbClr val="00B05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72132" y="4786322"/>
            <a:ext cx="2500330" cy="78581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n w="12700">
                  <a:solidFill>
                    <a:srgbClr val="FF9933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협력 </a:t>
            </a:r>
            <a:r>
              <a:rPr lang="ko-KR" altLang="en-US" sz="1600" b="1" dirty="0" err="1" smtClean="0">
                <a:ln w="12700">
                  <a:solidFill>
                    <a:srgbClr val="FF9933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업체및</a:t>
            </a:r>
            <a:r>
              <a:rPr lang="ko-KR" altLang="en-US" sz="1600" b="1" dirty="0" smtClean="0">
                <a:ln w="12700">
                  <a:solidFill>
                    <a:srgbClr val="FF9933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사원 중심의 기업</a:t>
            </a:r>
            <a:endParaRPr lang="ko-KR" altLang="en-US" sz="1600" b="1" dirty="0">
              <a:ln w="12700">
                <a:solidFill>
                  <a:srgbClr val="FF9933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14810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n w="3175">
                  <a:solidFill>
                    <a:srgbClr val="00B05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목표</a:t>
            </a:r>
            <a:endParaRPr lang="ko-KR" altLang="en-US" b="1" dirty="0">
              <a:ln w="3175">
                <a:solidFill>
                  <a:srgbClr val="00B05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00232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n w="3175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사업</a:t>
            </a:r>
            <a:endParaRPr lang="ko-KR" altLang="en-US" b="1" dirty="0">
              <a:ln w="3175">
                <a:solidFill>
                  <a:srgbClr val="0070C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00826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n w="3175">
                  <a:solidFill>
                    <a:srgbClr val="FF9933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중심</a:t>
            </a:r>
            <a:endParaRPr lang="ko-KR" altLang="en-US" b="1" dirty="0">
              <a:ln w="3175">
                <a:solidFill>
                  <a:srgbClr val="FF9933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036479" y="2143116"/>
            <a:ext cx="2786082" cy="1250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신제품 생산 및 개발</a:t>
            </a:r>
            <a:endParaRPr lang="en-US" altLang="ko-KR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수출 수입 역량 강화</a:t>
            </a:r>
            <a:endParaRPr lang="en-US" altLang="ko-KR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ko-KR" altLang="en-US" b="1" dirty="0" err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기업내</a:t>
            </a:r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우수한 인재 양성</a:t>
            </a:r>
            <a:endParaRPr lang="en-US" altLang="ko-KR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357158" y="2071678"/>
            <a:ext cx="2857520" cy="142876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92877" y="2143116"/>
            <a:ext cx="2786082" cy="1250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고객의 감동</a:t>
            </a:r>
            <a:r>
              <a:rPr lang="en-US" altLang="ko-KR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즐거움</a:t>
            </a:r>
            <a:r>
              <a:rPr lang="en-US" altLang="ko-KR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ko-KR" altLang="en-US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행복을 함께하는 기업</a:t>
            </a:r>
            <a:endParaRPr lang="en-US" altLang="ko-KR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위쪽 화살표 21"/>
          <p:cNvSpPr/>
          <p:nvPr/>
        </p:nvSpPr>
        <p:spPr>
          <a:xfrm>
            <a:off x="4429124" y="3500438"/>
            <a:ext cx="214314" cy="7143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116632"/>
            <a:ext cx="410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주요 생산 설비 현황</a:t>
            </a:r>
            <a:endParaRPr lang="ko-KR" altLang="en-US" sz="36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223161752" descr="EMB000011502a4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2023054" y="1633170"/>
            <a:ext cx="1714510" cy="20200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 descr="한영자동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86512" y="1785926"/>
            <a:ext cx="2283643" cy="171451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208" name="_x216563952" descr="EMB00000e002c5d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14942" y="3643314"/>
            <a:ext cx="2038610" cy="1714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23" name="그림 22" descr="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857356" y="3643314"/>
            <a:ext cx="1678793" cy="1714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8210" name="Picture 18" descr="C:\Users\Administrator\Desktop\12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3643314"/>
            <a:ext cx="1353562" cy="1714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211" name="_x242276736" descr="EMB000011942da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5400000">
            <a:off x="4257021" y="1613823"/>
            <a:ext cx="1714512" cy="20587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신문기사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09360" y="1184988"/>
            <a:ext cx="5803634" cy="3958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1107227" y="5357826"/>
            <a:ext cx="2893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a각헤드L" pitchFamily="18" charset="-127"/>
                <a:ea typeface="a각헤드L" pitchFamily="18" charset="-127"/>
              </a:rPr>
              <a:t>출처   </a:t>
            </a:r>
            <a:r>
              <a:rPr lang="en-US" altLang="ko-KR" sz="1200" dirty="0" smtClean="0">
                <a:latin typeface="a각헤드L" pitchFamily="18" charset="-127"/>
                <a:ea typeface="a각헤드L" pitchFamily="18" charset="-127"/>
              </a:rPr>
              <a:t>:   </a:t>
            </a:r>
            <a:r>
              <a:rPr lang="ko-KR" altLang="en-US" sz="1200" dirty="0" err="1" smtClean="0">
                <a:latin typeface="a각헤드L" pitchFamily="18" charset="-127"/>
                <a:ea typeface="a각헤드L" pitchFamily="18" charset="-127"/>
              </a:rPr>
              <a:t>매일신문</a:t>
            </a:r>
            <a:r>
              <a:rPr lang="ko-KR" altLang="en-US" sz="1200" dirty="0" smtClean="0">
                <a:latin typeface="a각헤드L" pitchFamily="18" charset="-127"/>
                <a:ea typeface="a각헤드L" pitchFamily="18" charset="-127"/>
              </a:rPr>
              <a:t> 당사 기사 내용 발췌</a:t>
            </a:r>
            <a:endParaRPr lang="en-US" altLang="ko-KR" sz="1200" dirty="0" smtClean="0"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0892" y="142852"/>
            <a:ext cx="1999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언론 보도</a:t>
            </a:r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L's project\인증서 스캔본\식품 결착제 제조 특허증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5599" y="1357298"/>
            <a:ext cx="1302537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D:\L's project\인증서 스캔본\제조방법 특허증 스캔본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4850" y="1357298"/>
            <a:ext cx="1367954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8" descr="D:\L's project\인증서 스캔본\한방 천연 소재 특허증 스캔본-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7502" y="1357326"/>
            <a:ext cx="1307420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D:\L's project\인증서 스캔본\허부뿌리예 상표등록증 스캔본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45048" y="1357524"/>
            <a:ext cx="1362264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461855" y="116632"/>
            <a:ext cx="2682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특허 및 인증</a:t>
            </a:r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2050" name="Picture 2" descr="D:\L's project\인증서 스캔본\2015년 한국무협협회 회원증 스캔본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63688" y="3356993"/>
            <a:ext cx="1296000" cy="18477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그림 12" descr="이슬나라_이노비즈인증_150226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214678" y="3356993"/>
            <a:ext cx="1300492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 descr="(주)이슬나라 기업부설 연구소 인가증(사이즈수정)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643438" y="3357562"/>
            <a:ext cx="1397913" cy="18573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000760" y="0"/>
            <a:ext cx="3143240" cy="6858000"/>
          </a:xfrm>
          <a:prstGeom prst="rect">
            <a:avLst/>
          </a:prstGeom>
          <a:solidFill>
            <a:srgbClr val="FF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6" name="Picture 6" descr="http://eselnara.com/images/sub/pro2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27817763"/>
            <a:ext cx="2800350" cy="24003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57884" y="0"/>
            <a:ext cx="3286116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a각헤드B" pitchFamily="18" charset="-127"/>
                <a:ea typeface="a각헤드B" pitchFamily="18" charset="-127"/>
              </a:rPr>
              <a:t> 소스</a:t>
            </a:r>
            <a:r>
              <a:rPr lang="ko-KR" altLang="en-US" sz="1000" dirty="0" smtClean="0">
                <a:latin typeface="a각헤드B" pitchFamily="18" charset="-127"/>
                <a:ea typeface="a각헤드B" pitchFamily="18" charset="-127"/>
              </a:rPr>
              <a:t> </a:t>
            </a:r>
            <a:r>
              <a:rPr lang="en-US" altLang="ko-KR" sz="2400" dirty="0" smtClean="0">
                <a:latin typeface="a각헤드B" pitchFamily="18" charset="-127"/>
                <a:ea typeface="a각헤드B" pitchFamily="18" charset="-127"/>
              </a:rPr>
              <a:t>Sauce</a:t>
            </a:r>
          </a:p>
        </p:txBody>
      </p:sp>
      <p:pic>
        <p:nvPicPr>
          <p:cNvPr id="16" name="그림 15" descr="제품모음2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571536" y="1190607"/>
            <a:ext cx="7429552" cy="4953037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71406" y="59272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제품 소개</a:t>
            </a:r>
            <a:endParaRPr lang="ko-KR" altLang="en-US" sz="2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072214" y="857232"/>
            <a:ext cx="2214562" cy="5078313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o-KR" altLang="en-US" dirty="0" smtClean="0">
                <a:latin typeface="a각헤드B" pitchFamily="18" charset="-127"/>
                <a:ea typeface="a각헤드B" pitchFamily="18" charset="-127"/>
              </a:rPr>
              <a:t>매운맛 소스</a:t>
            </a:r>
            <a:endParaRPr lang="en-US" altLang="ko-KR" dirty="0" smtClean="0">
              <a:latin typeface="a각헤드B" pitchFamily="18" charset="-127"/>
              <a:ea typeface="a각헤드B" pitchFamily="18" charset="-127"/>
            </a:endParaRPr>
          </a:p>
          <a:p>
            <a:r>
              <a:rPr lang="ko-KR" altLang="en-US" sz="1600" dirty="0" err="1" smtClean="0">
                <a:latin typeface="a각헤드M" pitchFamily="18" charset="-127"/>
                <a:ea typeface="a각헤드M" pitchFamily="18" charset="-127"/>
              </a:rPr>
              <a:t>캡사이신불소스</a:t>
            </a:r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 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err="1" smtClean="0">
                <a:latin typeface="a각헤드M" pitchFamily="18" charset="-127"/>
                <a:ea typeface="a각헤드M" pitchFamily="18" charset="-127"/>
              </a:rPr>
              <a:t>뉴캡사이신매운맛소스</a:t>
            </a:r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 </a:t>
            </a:r>
            <a:r>
              <a:rPr lang="en-US" altLang="ko-KR" sz="1600" dirty="0" smtClean="0">
                <a:latin typeface="a각헤드M" pitchFamily="18" charset="-127"/>
                <a:ea typeface="a각헤드M" pitchFamily="18" charset="-127"/>
              </a:rPr>
              <a:t> </a:t>
            </a:r>
          </a:p>
          <a:p>
            <a:r>
              <a:rPr lang="ko-KR" altLang="en-US" sz="1600" dirty="0" err="1" smtClean="0">
                <a:latin typeface="a각헤드M" pitchFamily="18" charset="-127"/>
                <a:ea typeface="a각헤드M" pitchFamily="18" charset="-127"/>
              </a:rPr>
              <a:t>청양불소스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endParaRPr lang="en-US" altLang="ko-KR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dirty="0" smtClean="0">
                <a:latin typeface="a각헤드M" pitchFamily="18" charset="-127"/>
                <a:ea typeface="a각헤드M" pitchFamily="18" charset="-127"/>
              </a:rPr>
              <a:t>한식 소스</a:t>
            </a:r>
            <a:r>
              <a:rPr lang="en-US" altLang="ko-KR" dirty="0" smtClean="0">
                <a:latin typeface="a각헤드M" pitchFamily="18" charset="-127"/>
                <a:ea typeface="a각헤드M" pitchFamily="18" charset="-127"/>
              </a:rPr>
              <a:t> </a:t>
            </a:r>
          </a:p>
          <a:p>
            <a:r>
              <a:rPr lang="ko-KR" altLang="en-US" sz="1600" dirty="0" err="1" smtClean="0">
                <a:latin typeface="a각헤드M" pitchFamily="18" charset="-127"/>
                <a:ea typeface="a각헤드M" pitchFamily="18" charset="-127"/>
              </a:rPr>
              <a:t>찜닭소스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고추장양념소스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err="1" smtClean="0">
                <a:latin typeface="a각헤드M" pitchFamily="18" charset="-127"/>
                <a:ea typeface="a각헤드M" pitchFamily="18" charset="-127"/>
              </a:rPr>
              <a:t>골뱅이양념소스</a:t>
            </a:r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  </a:t>
            </a:r>
            <a:r>
              <a:rPr lang="en-US" altLang="ko-KR" sz="1600" dirty="0" smtClean="0">
                <a:latin typeface="a각헤드M" pitchFamily="18" charset="-127"/>
                <a:ea typeface="a각헤드M" pitchFamily="18" charset="-127"/>
              </a:rPr>
              <a:t> </a:t>
            </a:r>
          </a:p>
          <a:p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삼겹살소스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떡갈비소스  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smtClean="0">
                <a:latin typeface="a각헤드M" pitchFamily="18" charset="-127"/>
                <a:ea typeface="a각헤드M" pitchFamily="18" charset="-127"/>
              </a:rPr>
              <a:t>불고기갈비양념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  <a:p>
            <a:endParaRPr lang="en-US" altLang="ko-KR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양식 소스</a:t>
            </a:r>
            <a:r>
              <a:rPr lang="en-US" altLang="ko-KR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 </a:t>
            </a:r>
          </a:p>
          <a:p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치킨양념소스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매운맛 치킨양념소스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스위트칠리소스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머스타드소스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돈까스소스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429520" y="857232"/>
            <a:ext cx="1643042" cy="326243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ko-KR" altLang="en-US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중식 소스</a:t>
            </a:r>
            <a:endParaRPr lang="en-US" altLang="ko-KR" dirty="0" smtClean="0">
              <a:solidFill>
                <a:schemeClr val="bg1"/>
              </a:solidFill>
              <a:latin typeface="a각헤드B" pitchFamily="18" charset="-127"/>
              <a:ea typeface="a각헤드B" pitchFamily="18" charset="-127"/>
            </a:endParaRPr>
          </a:p>
          <a:p>
            <a:pPr algn="r"/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탕수육소스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dirty="0" smtClean="0">
                <a:solidFill>
                  <a:schemeClr val="bg1"/>
                </a:solidFill>
                <a:latin typeface="a각헤드L" pitchFamily="18" charset="-127"/>
                <a:ea typeface="a각헤드L" pitchFamily="18" charset="-127"/>
              </a:rPr>
              <a:t>   </a:t>
            </a:r>
            <a:endParaRPr lang="en-US" altLang="ko-KR" dirty="0" smtClean="0">
              <a:solidFill>
                <a:schemeClr val="bg1"/>
              </a:solidFill>
              <a:latin typeface="a각헤드L" pitchFamily="18" charset="-127"/>
              <a:ea typeface="a각헤드L" pitchFamily="18" charset="-127"/>
            </a:endParaRPr>
          </a:p>
          <a:p>
            <a:pPr algn="r"/>
            <a:r>
              <a:rPr lang="ko-KR" altLang="en-US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일식 소스 </a:t>
            </a:r>
            <a:endParaRPr lang="en-US" altLang="ko-KR" dirty="0" smtClean="0">
              <a:solidFill>
                <a:schemeClr val="bg1"/>
              </a:solidFill>
              <a:latin typeface="a각헤드B" pitchFamily="18" charset="-127"/>
              <a:ea typeface="a각헤드B" pitchFamily="18" charset="-127"/>
            </a:endParaRPr>
          </a:p>
          <a:p>
            <a:pPr algn="r"/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꼬지소스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우동소스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간장마늘소스</a:t>
            </a:r>
          </a:p>
          <a:p>
            <a:pPr algn="r"/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데리야끼소스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dirty="0" smtClean="0">
                <a:solidFill>
                  <a:schemeClr val="bg1"/>
                </a:solidFill>
                <a:latin typeface="a각헤드L" pitchFamily="18" charset="-127"/>
                <a:ea typeface="a각헤드L" pitchFamily="18" charset="-127"/>
              </a:rPr>
              <a:t> </a:t>
            </a:r>
            <a:endParaRPr lang="en-US" altLang="ko-KR" dirty="0" smtClean="0">
              <a:solidFill>
                <a:schemeClr val="bg1"/>
              </a:solidFill>
              <a:latin typeface="a각헤드L" pitchFamily="18" charset="-127"/>
              <a:ea typeface="a각헤드L" pitchFamily="18" charset="-127"/>
            </a:endParaRPr>
          </a:p>
          <a:p>
            <a:pPr algn="r"/>
            <a:r>
              <a:rPr lang="ko-KR" altLang="en-US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구이 소스 </a:t>
            </a:r>
            <a:r>
              <a:rPr lang="en-US" altLang="ko-KR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 </a:t>
            </a:r>
          </a:p>
          <a:p>
            <a:pPr algn="r"/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바베큐소스</a:t>
            </a:r>
            <a:r>
              <a:rPr lang="ko-KR" altLang="en-US" sz="16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 </a:t>
            </a:r>
            <a:endParaRPr lang="en-US" altLang="ko-KR" sz="16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6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훈제향소스</a:t>
            </a:r>
            <a:endParaRPr lang="en-US" altLang="ko-KR" sz="1600" dirty="0" smtClean="0">
              <a:latin typeface="a각헤드M" pitchFamily="18" charset="-127"/>
              <a:ea typeface="a각헤드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000760" y="0"/>
            <a:ext cx="314324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6" name="Picture 6" descr="http://eselnara.com/images/sub/pro2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27817763"/>
            <a:ext cx="2800350" cy="24003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1406" y="59272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제품 소개</a:t>
            </a:r>
            <a:endParaRPr lang="ko-KR" altLang="en-US" sz="2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10" name="Picture 2" descr="C:\Users\Administrator\Desktop\향신료 제품 - 전체 사진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771206" y="1000108"/>
            <a:ext cx="6914842" cy="4609894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7572396" y="1115874"/>
            <a:ext cx="1357322" cy="493981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갈릭솔트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통후추크러쉬드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흑후추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굵은후추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흑후추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통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흑후추분말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백후추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통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백후추분말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피클링스파이스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파슬리후레이크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큐민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너트맥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계피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올스파이스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케이젼스파이스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케이엔페파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칠리파우다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터머릭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월계수잎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월계수분말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오레가노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오레가노분말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000760" y="0"/>
            <a:ext cx="2549096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향신료</a:t>
            </a:r>
            <a:r>
              <a:rPr lang="ko-KR" altLang="en-US" sz="10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spice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000760" y="0"/>
            <a:ext cx="314324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6" name="Picture 6" descr="http://eselnara.com/images/sub/pro2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27817763"/>
            <a:ext cx="2800350" cy="24003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1406" y="59272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제품 소개</a:t>
            </a:r>
            <a:endParaRPr lang="ko-KR" altLang="en-US" sz="2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0" y="1115874"/>
            <a:ext cx="1643074" cy="517064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타라곤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타라곤분말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타임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타임분말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코리앤더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코리앤더분말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캐러웨이시드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캐러웨이시드분말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정향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정향분말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오향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오향분말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세이지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세이지분말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베이질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베이질분말</a:t>
            </a:r>
            <a:endParaRPr lang="ko-KR" altLang="en-US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마조람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마조람분말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로즈마리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로즈마리분말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딜시드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홀</a:t>
            </a:r>
            <a:r>
              <a:rPr lang="en-US" altLang="ko-KR" sz="1500" dirty="0" smtClean="0"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pPr algn="r"/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딜시드분말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000760" y="0"/>
            <a:ext cx="2549096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향신료</a:t>
            </a:r>
            <a:r>
              <a:rPr lang="ko-KR" altLang="en-US" sz="10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spice</a:t>
            </a:r>
          </a:p>
        </p:txBody>
      </p:sp>
      <p:pic>
        <p:nvPicPr>
          <p:cNvPr id="12" name="그림 11" descr="향신료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000108"/>
            <a:ext cx="5922504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0" y="0"/>
            <a:ext cx="2928926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858148" y="142852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제품 소개</a:t>
            </a:r>
            <a:endParaRPr lang="ko-KR" altLang="en-US" sz="2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7" name="그림 6" descr="파우더,시즈닝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28992" y="1428736"/>
            <a:ext cx="6322263" cy="421484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0" y="0"/>
            <a:ext cx="2928926" cy="92333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o-KR" altLang="en-US" sz="3600" dirty="0" smtClean="0">
                <a:latin typeface="a각헤드B" pitchFamily="18" charset="-127"/>
                <a:ea typeface="a각헤드B" pitchFamily="18" charset="-127"/>
              </a:rPr>
              <a:t>파우더</a:t>
            </a:r>
            <a:r>
              <a:rPr lang="en-US" altLang="ko-KR" sz="3600" dirty="0" smtClean="0">
                <a:latin typeface="a각헤드B" pitchFamily="18" charset="-127"/>
                <a:ea typeface="a각헤드B" pitchFamily="18" charset="-127"/>
              </a:rPr>
              <a:t>·</a:t>
            </a:r>
            <a:r>
              <a:rPr lang="ko-KR" altLang="en-US" sz="3600" dirty="0" err="1" smtClean="0">
                <a:latin typeface="a각헤드B" pitchFamily="18" charset="-127"/>
                <a:ea typeface="a각헤드B" pitchFamily="18" charset="-127"/>
              </a:rPr>
              <a:t>시즈닝</a:t>
            </a:r>
            <a:endParaRPr lang="en-US" altLang="ko-KR" sz="3600" dirty="0" smtClean="0">
              <a:latin typeface="a각헤드B" pitchFamily="18" charset="-127"/>
              <a:ea typeface="a각헤드B" pitchFamily="18" charset="-127"/>
            </a:endParaRPr>
          </a:p>
          <a:p>
            <a:r>
              <a:rPr lang="en-US" altLang="ko-KR" dirty="0" err="1" smtClean="0">
                <a:latin typeface="a각헤드B" pitchFamily="18" charset="-127"/>
                <a:ea typeface="a각헤드B" pitchFamily="18" charset="-127"/>
              </a:rPr>
              <a:t>Powder·Seasoning</a:t>
            </a:r>
            <a:endParaRPr lang="en-US" altLang="ko-KR" dirty="0" smtClean="0">
              <a:latin typeface="a각헤드B" pitchFamily="18" charset="-127"/>
              <a:ea typeface="a각헤드B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994856"/>
            <a:ext cx="4572000" cy="586314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캡시컴분말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뉴캡시컴분말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돈까스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 베타믹스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바베큐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 </a:t>
            </a:r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시즈닝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허브뿌리예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실한천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이에스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-427</a:t>
            </a: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육계용훈제염지제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칙카이드치킨염지제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치킨파우다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치킨부용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한천분말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떡볶이분말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(</a:t>
            </a:r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약간매운맛</a:t>
            </a:r>
            <a:r>
              <a:rPr lang="en-US" altLang="ko-KR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)</a:t>
            </a: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산초가루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사골분말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파프리카분말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양파분말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생강분말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마늘분말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고구마전분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감자전분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부침가루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튀김가루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매쉬드포테이토</a:t>
            </a:r>
            <a:r>
              <a:rPr lang="ko-KR" altLang="en-US" sz="1500" dirty="0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 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solidFill>
                  <a:schemeClr val="bg1"/>
                </a:solidFill>
                <a:latin typeface="a각헤드M" pitchFamily="18" charset="-127"/>
                <a:ea typeface="a각헤드M" pitchFamily="18" charset="-127"/>
              </a:rPr>
              <a:t>스모크향분말</a:t>
            </a:r>
            <a:endParaRPr lang="en-US" altLang="ko-KR" sz="1500" dirty="0" smtClean="0">
              <a:solidFill>
                <a:schemeClr val="bg1"/>
              </a:solidFill>
              <a:latin typeface="a각헤드M" pitchFamily="18" charset="-127"/>
              <a:ea typeface="a각헤드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2857488" cy="685800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786710" y="142852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제품 소개</a:t>
            </a:r>
            <a:endParaRPr lang="ko-KR" altLang="en-US" sz="2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8" name="그림 7" descr="천연분말,기능성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14612" y="1500174"/>
            <a:ext cx="6765650" cy="4357718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0" y="0"/>
            <a:ext cx="2289281" cy="95410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천연분말</a:t>
            </a:r>
            <a:endParaRPr lang="en-US" altLang="ko-KR" sz="3600" dirty="0" smtClean="0">
              <a:solidFill>
                <a:schemeClr val="bg1"/>
              </a:solidFill>
              <a:latin typeface="a각헤드B" pitchFamily="18" charset="-127"/>
              <a:ea typeface="a각헤드B" pitchFamily="18" charset="-127"/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  <a:latin typeface="a각헤드B" pitchFamily="18" charset="-127"/>
                <a:ea typeface="a각헤드B" pitchFamily="18" charset="-127"/>
              </a:rPr>
              <a:t>Natural Powder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0" y="1428736"/>
            <a:ext cx="1785918" cy="286232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마분말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표고 버섯 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녹차 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새우 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북어 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멸치 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다시마분말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빨강 색소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분홍 색소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그린색소 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  <a:p>
            <a:r>
              <a:rPr lang="ko-KR" altLang="en-US" sz="1500" dirty="0" err="1" smtClean="0">
                <a:latin typeface="a각헤드M" pitchFamily="18" charset="-127"/>
                <a:ea typeface="a각헤드M" pitchFamily="18" charset="-127"/>
              </a:rPr>
              <a:t>치자황</a:t>
            </a:r>
            <a:r>
              <a:rPr lang="ko-KR" altLang="en-US" sz="1500" dirty="0" smtClean="0">
                <a:latin typeface="a각헤드M" pitchFamily="18" charset="-127"/>
                <a:ea typeface="a각헤드M" pitchFamily="18" charset="-127"/>
              </a:rPr>
              <a:t> 색소</a:t>
            </a:r>
            <a:endParaRPr lang="en-US" altLang="ko-KR" sz="1500" dirty="0" smtClean="0">
              <a:latin typeface="a각헤드M" pitchFamily="18" charset="-127"/>
              <a:ea typeface="a각헤드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NSC20150602_0913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1571612"/>
            <a:ext cx="2049378" cy="3643338"/>
          </a:xfrm>
          <a:prstGeom prst="rect">
            <a:avLst/>
          </a:prstGeom>
          <a:ln>
            <a:solidFill>
              <a:srgbClr val="339933"/>
            </a:solidFill>
          </a:ln>
        </p:spPr>
      </p:pic>
      <p:pic>
        <p:nvPicPr>
          <p:cNvPr id="5" name="그림 4" descr="NSC20150602_0913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4560" y="1571612"/>
            <a:ext cx="2049378" cy="3643338"/>
          </a:xfrm>
          <a:prstGeom prst="rect">
            <a:avLst/>
          </a:prstGeom>
          <a:ln>
            <a:solidFill>
              <a:srgbClr val="339933"/>
            </a:solidFill>
          </a:ln>
        </p:spPr>
      </p:pic>
      <p:pic>
        <p:nvPicPr>
          <p:cNvPr id="6" name="그림 5" descr="NSC20150602_0913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06998" y="1571612"/>
            <a:ext cx="2049378" cy="3643338"/>
          </a:xfrm>
          <a:prstGeom prst="rect">
            <a:avLst/>
          </a:prstGeom>
          <a:ln>
            <a:solidFill>
              <a:srgbClr val="33993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857752" y="357166"/>
            <a:ext cx="414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이슬나라 </a:t>
            </a:r>
            <a:r>
              <a:rPr lang="en-US" altLang="ko-KR" sz="2400" dirty="0" err="1" smtClean="0">
                <a:solidFill>
                  <a:srgbClr val="00B050"/>
                </a:solidFill>
                <a:latin typeface="a로미오B" pitchFamily="18" charset="-127"/>
                <a:ea typeface="a로미오B" pitchFamily="18" charset="-127"/>
              </a:rPr>
              <a:t>modoo</a:t>
            </a:r>
            <a:r>
              <a:rPr lang="en-US" altLang="ko-KR" sz="2400" dirty="0" smtClean="0">
                <a:solidFill>
                  <a:srgbClr val="00B050"/>
                </a:solidFill>
                <a:latin typeface="a로미오B" pitchFamily="18" charset="-127"/>
                <a:ea typeface="a로미오B" pitchFamily="18" charset="-127"/>
              </a:rPr>
              <a:t> </a:t>
            </a:r>
            <a:r>
              <a:rPr lang="ko-KR" altLang="en-US" sz="2400" dirty="0" err="1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모바일</a:t>
            </a:r>
            <a:r>
              <a:rPr lang="ko-KR" altLang="en-US" sz="24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 페이지</a:t>
            </a:r>
            <a:endParaRPr lang="en-US" altLang="ko-KR" sz="2400" dirty="0" smtClean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  <a:p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5426" y="5357826"/>
            <a:ext cx="3073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>
                <a:solidFill>
                  <a:srgbClr val="339933"/>
                </a:solidFill>
                <a:latin typeface="a로미오B" pitchFamily="18" charset="-127"/>
                <a:ea typeface="a로미오B" pitchFamily="18" charset="-127"/>
              </a:rPr>
              <a:t>http://eselnara.modoo.at</a:t>
            </a:r>
            <a:endParaRPr lang="ko-KR" altLang="en-US" dirty="0">
              <a:solidFill>
                <a:srgbClr val="339933"/>
              </a:solidFill>
              <a:latin typeface="a로미오B" pitchFamily="18" charset="-127"/>
              <a:ea typeface="a로미오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40152" y="1714488"/>
            <a:ext cx="302433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66FF"/>
                </a:solidFill>
                <a:latin typeface="a로망스B" pitchFamily="18" charset="-127"/>
                <a:ea typeface="a로망스B" pitchFamily="18" charset="-127"/>
              </a:rPr>
              <a:t>지하철</a:t>
            </a:r>
            <a:endParaRPr lang="en-US" altLang="ko-KR" sz="1400" dirty="0" smtClean="0">
              <a:solidFill>
                <a:srgbClr val="0066FF"/>
              </a:solidFill>
              <a:latin typeface="a로망스B" pitchFamily="18" charset="-127"/>
              <a:ea typeface="a로망스B" pitchFamily="18" charset="-127"/>
            </a:endParaRPr>
          </a:p>
          <a:p>
            <a:r>
              <a:rPr lang="en-US" altLang="ko-KR" sz="1000" dirty="0" smtClean="0"/>
              <a:t>1</a:t>
            </a:r>
            <a:r>
              <a:rPr lang="ko-KR" altLang="en-US" sz="1000" dirty="0" smtClean="0"/>
              <a:t>호선 대구역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번 출구에서 </a:t>
            </a:r>
            <a:r>
              <a:rPr lang="ko-KR" altLang="en-US" sz="1000" dirty="0" err="1" smtClean="0"/>
              <a:t>금류타운</a:t>
            </a:r>
            <a:r>
              <a:rPr lang="en-US" altLang="ko-KR" sz="1000" dirty="0" smtClean="0"/>
              <a:t>(</a:t>
            </a:r>
            <a:r>
              <a:rPr lang="ko-KR" altLang="en-US" sz="1000" dirty="0" err="1" smtClean="0"/>
              <a:t>칠성금류</a:t>
            </a:r>
            <a:r>
              <a:rPr lang="ko-KR" altLang="en-US" sz="1000" dirty="0" smtClean="0"/>
              <a:t> 주상복합</a:t>
            </a:r>
            <a:r>
              <a:rPr lang="en-US" altLang="ko-KR" sz="1000" dirty="0" smtClean="0"/>
              <a:t>) </a:t>
            </a:r>
            <a:r>
              <a:rPr lang="ko-KR" altLang="en-US" sz="1000" dirty="0" smtClean="0"/>
              <a:t>방향 </a:t>
            </a:r>
            <a:r>
              <a:rPr lang="en-US" altLang="ko-KR" sz="1000" dirty="0" smtClean="0"/>
              <a:t>100m </a:t>
            </a:r>
            <a:r>
              <a:rPr lang="ko-KR" altLang="en-US" sz="1000" dirty="0" smtClean="0"/>
              <a:t>직진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도보 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분 소요</a:t>
            </a:r>
            <a:r>
              <a:rPr lang="en-US" altLang="ko-KR" sz="1000" dirty="0" smtClean="0"/>
              <a:t>)</a:t>
            </a:r>
          </a:p>
          <a:p>
            <a:r>
              <a:rPr lang="en-US" altLang="ko-KR" sz="1000" dirty="0" smtClean="0"/>
              <a:t>(KTX</a:t>
            </a:r>
            <a:r>
              <a:rPr lang="ko-KR" altLang="en-US" sz="1000" dirty="0" err="1" smtClean="0"/>
              <a:t>이용시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동대구역</a:t>
            </a:r>
            <a:r>
              <a:rPr lang="ko-KR" altLang="en-US" sz="1000" dirty="0" smtClean="0"/>
              <a:t> 하차하여 지하철 연계</a:t>
            </a:r>
            <a:r>
              <a:rPr lang="en-US" altLang="ko-KR" sz="1000" dirty="0" smtClean="0"/>
              <a:t>)</a:t>
            </a:r>
          </a:p>
          <a:p>
            <a:endParaRPr lang="en-US" altLang="ko-KR" sz="1000" dirty="0" smtClean="0"/>
          </a:p>
          <a:p>
            <a:r>
              <a:rPr lang="ko-KR" altLang="en-US" sz="1400" dirty="0" smtClean="0">
                <a:solidFill>
                  <a:srgbClr val="0066FF"/>
                </a:solidFill>
                <a:latin typeface="a로망스B" pitchFamily="18" charset="-127"/>
                <a:ea typeface="a로망스B" pitchFamily="18" charset="-127"/>
              </a:rPr>
              <a:t>버스</a:t>
            </a:r>
            <a:endParaRPr lang="en-US" altLang="ko-KR" sz="1400" dirty="0" smtClean="0">
              <a:solidFill>
                <a:srgbClr val="0066FF"/>
              </a:solidFill>
              <a:latin typeface="a로망스B" pitchFamily="18" charset="-127"/>
              <a:ea typeface="a로망스B" pitchFamily="18" charset="-127"/>
            </a:endParaRPr>
          </a:p>
          <a:p>
            <a:r>
              <a:rPr lang="ko-KR" altLang="en-US" sz="1000" dirty="0" smtClean="0"/>
              <a:t>간선차량 </a:t>
            </a:r>
            <a:r>
              <a:rPr lang="en-US" altLang="ko-KR" sz="1000" dirty="0" smtClean="0"/>
              <a:t>- 414</a:t>
            </a:r>
            <a:r>
              <a:rPr lang="ko-KR" altLang="en-US" sz="1000" dirty="0" smtClean="0"/>
              <a:t>번</a:t>
            </a:r>
            <a:br>
              <a:rPr lang="ko-KR" altLang="en-US" sz="1000" dirty="0" smtClean="0"/>
            </a:br>
            <a:r>
              <a:rPr lang="ko-KR" altLang="en-US" sz="1000" dirty="0" smtClean="0"/>
              <a:t>지선차량 </a:t>
            </a:r>
            <a:r>
              <a:rPr lang="en-US" altLang="ko-KR" sz="1000" dirty="0" smtClean="0"/>
              <a:t>- 618</a:t>
            </a:r>
            <a:r>
              <a:rPr lang="ko-KR" altLang="en-US" sz="1000" dirty="0" smtClean="0"/>
              <a:t>번</a:t>
            </a:r>
            <a:r>
              <a:rPr lang="en-US" altLang="ko-KR" sz="1000" dirty="0" smtClean="0"/>
              <a:t>, 708</a:t>
            </a:r>
            <a:r>
              <a:rPr lang="ko-KR" altLang="en-US" sz="1000" dirty="0" smtClean="0"/>
              <a:t>번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좌석</a:t>
            </a:r>
            <a:r>
              <a:rPr lang="en-US" altLang="ko-KR" sz="1000" dirty="0" smtClean="0"/>
              <a:t>), 100</a:t>
            </a:r>
            <a:r>
              <a:rPr lang="ko-KR" altLang="en-US" sz="1000" dirty="0" smtClean="0"/>
              <a:t>번</a:t>
            </a:r>
            <a:r>
              <a:rPr lang="en-US" altLang="ko-KR" sz="1000" dirty="0" smtClean="0"/>
              <a:t>, 402-1</a:t>
            </a:r>
            <a:r>
              <a:rPr lang="ko-KR" altLang="en-US" sz="1000" dirty="0" smtClean="0"/>
              <a:t>번</a:t>
            </a:r>
            <a:r>
              <a:rPr lang="en-US" altLang="ko-KR" sz="1000" dirty="0" smtClean="0"/>
              <a:t>, </a:t>
            </a:r>
          </a:p>
          <a:p>
            <a:r>
              <a:rPr lang="en-US" altLang="ko-KR" sz="1000" dirty="0" smtClean="0"/>
              <a:t>               808</a:t>
            </a:r>
            <a:r>
              <a:rPr lang="ko-KR" altLang="en-US" sz="1000" dirty="0" smtClean="0"/>
              <a:t>번</a:t>
            </a:r>
            <a:r>
              <a:rPr lang="en-US" altLang="ko-KR" sz="1000" dirty="0" smtClean="0"/>
              <a:t>, 651</a:t>
            </a:r>
            <a:r>
              <a:rPr lang="ko-KR" altLang="en-US" sz="1000" dirty="0" smtClean="0"/>
              <a:t>번</a:t>
            </a:r>
            <a:endParaRPr lang="en-US" altLang="ko-KR" sz="1000" dirty="0" smtClean="0"/>
          </a:p>
          <a:p>
            <a:r>
              <a:rPr lang="ko-KR" altLang="en-US" sz="1000" dirty="0" smtClean="0"/>
              <a:t>대구역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성내</a:t>
            </a:r>
            <a:r>
              <a:rPr lang="en-US" altLang="ko-KR" sz="1000" dirty="0" smtClean="0"/>
              <a:t>1)</a:t>
            </a:r>
            <a:r>
              <a:rPr lang="ko-KR" altLang="en-US" sz="1000" dirty="0" smtClean="0"/>
              <a:t>하차 </a:t>
            </a:r>
            <a:r>
              <a:rPr lang="en-US" altLang="ko-KR" sz="1000" dirty="0" smtClean="0"/>
              <a:t>- </a:t>
            </a:r>
            <a:r>
              <a:rPr lang="ko-KR" altLang="en-US" sz="1000" dirty="0" smtClean="0"/>
              <a:t>대구 꽃 백화점</a:t>
            </a:r>
            <a:r>
              <a:rPr lang="en-US" altLang="ko-KR" sz="1000" dirty="0" smtClean="0"/>
              <a:t>(</a:t>
            </a:r>
            <a:r>
              <a:rPr lang="ko-KR" altLang="en-US" sz="1000" dirty="0" err="1" smtClean="0"/>
              <a:t>금류타운</a:t>
            </a:r>
            <a:r>
              <a:rPr lang="en-US" altLang="ko-KR" sz="1000" dirty="0" smtClean="0"/>
              <a:t>) </a:t>
            </a:r>
            <a:r>
              <a:rPr lang="ko-KR" altLang="en-US" sz="1000" dirty="0" smtClean="0"/>
              <a:t> </a:t>
            </a:r>
            <a:endParaRPr lang="en-US" altLang="ko-KR" sz="1000" dirty="0" smtClean="0"/>
          </a:p>
          <a:p>
            <a:r>
              <a:rPr lang="en-US" altLang="ko-KR" sz="1000" dirty="0" smtClean="0"/>
              <a:t>                           300m(</a:t>
            </a:r>
            <a:r>
              <a:rPr lang="ko-KR" altLang="en-US" sz="1000" dirty="0" smtClean="0"/>
              <a:t>도보 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분 소요</a:t>
            </a:r>
            <a:r>
              <a:rPr lang="en-US" altLang="ko-KR" sz="1000" dirty="0" smtClean="0"/>
              <a:t>)</a:t>
            </a:r>
          </a:p>
          <a:p>
            <a:endParaRPr lang="en-US" altLang="ko-KR" sz="1000" dirty="0" smtClean="0"/>
          </a:p>
          <a:p>
            <a:r>
              <a:rPr lang="ko-KR" altLang="en-US" sz="1400" dirty="0" smtClean="0">
                <a:solidFill>
                  <a:srgbClr val="0066FF"/>
                </a:solidFill>
                <a:latin typeface="a로망스B" pitchFamily="18" charset="-127"/>
                <a:ea typeface="a로망스B" pitchFamily="18" charset="-127"/>
              </a:rPr>
              <a:t>자동차</a:t>
            </a:r>
            <a:endParaRPr lang="en-US" altLang="ko-KR" sz="1400" dirty="0" smtClean="0">
              <a:solidFill>
                <a:srgbClr val="0066FF"/>
              </a:solidFill>
              <a:latin typeface="a로망스B" pitchFamily="18" charset="-127"/>
              <a:ea typeface="a로망스B" pitchFamily="18" charset="-127"/>
            </a:endParaRPr>
          </a:p>
          <a:p>
            <a:r>
              <a:rPr lang="ko-KR" altLang="en-US" sz="1000" dirty="0" smtClean="0"/>
              <a:t>고속대로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신천대로</a:t>
            </a:r>
            <a:r>
              <a:rPr lang="en-US" altLang="ko-KR" sz="1000" dirty="0" smtClean="0"/>
              <a:t>) </a:t>
            </a:r>
            <a:r>
              <a:rPr lang="ko-KR" altLang="en-US" sz="1000" dirty="0" err="1" smtClean="0"/>
              <a:t>북대구</a:t>
            </a:r>
            <a:r>
              <a:rPr lang="en-US" altLang="ko-KR" sz="1000" dirty="0" smtClean="0"/>
              <a:t>IC - </a:t>
            </a:r>
            <a:r>
              <a:rPr lang="ko-KR" altLang="en-US" sz="1000" dirty="0" smtClean="0"/>
              <a:t>신천대로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시청방향</a:t>
            </a:r>
            <a:r>
              <a:rPr lang="en-US" altLang="ko-KR" sz="1000" dirty="0" smtClean="0"/>
              <a:t>) - </a:t>
            </a:r>
            <a:r>
              <a:rPr lang="ko-KR" altLang="en-US" sz="1000" dirty="0" err="1" smtClean="0"/>
              <a:t>경대교</a:t>
            </a:r>
            <a:r>
              <a:rPr lang="ko-KR" altLang="en-US" sz="1000" dirty="0" smtClean="0"/>
              <a:t> </a:t>
            </a:r>
            <a:r>
              <a:rPr lang="en-US" altLang="ko-KR" sz="1000" dirty="0" smtClean="0"/>
              <a:t>- </a:t>
            </a:r>
            <a:r>
              <a:rPr lang="ko-KR" altLang="en-US" sz="1000" dirty="0" err="1" smtClean="0"/>
              <a:t>삼성홈플러스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좌회전</a:t>
            </a:r>
            <a:r>
              <a:rPr lang="en-US" altLang="ko-KR" sz="1000" dirty="0" smtClean="0"/>
              <a:t>) - </a:t>
            </a:r>
            <a:r>
              <a:rPr lang="ko-KR" altLang="en-US" sz="1000" dirty="0" smtClean="0"/>
              <a:t>대구역 북편네거리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좌회전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/>
            </a:r>
            <a:br>
              <a:rPr lang="ko-KR" altLang="en-US" sz="1000" dirty="0" smtClean="0"/>
            </a:br>
            <a:r>
              <a:rPr lang="ko-KR" altLang="en-US" sz="1000" dirty="0" smtClean="0"/>
              <a:t/>
            </a:r>
            <a:br>
              <a:rPr lang="ko-KR" altLang="en-US" sz="1000" dirty="0" smtClean="0"/>
            </a:br>
            <a:endParaRPr lang="en-US" altLang="ko-KR" sz="1000" dirty="0" smtClean="0"/>
          </a:p>
          <a:p>
            <a:endParaRPr lang="ko-KR" alt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5572132" y="357166"/>
            <a:ext cx="3429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오시는 길</a:t>
            </a:r>
            <a:endParaRPr lang="en-US" altLang="ko-KR" sz="2400" dirty="0" smtClean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  <a:p>
            <a:pPr algn="r"/>
            <a:endParaRPr lang="ko-KR" altLang="en-US" sz="40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6" name="그림 5" descr="회사-약도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28662" y="1529196"/>
            <a:ext cx="5000660" cy="3828630"/>
          </a:xfrm>
          <a:prstGeom prst="rect">
            <a:avLst/>
          </a:prstGeom>
          <a:ln>
            <a:solidFill>
              <a:srgbClr val="33993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7664" y="4725144"/>
            <a:ext cx="6074086" cy="8309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4800" dirty="0" smtClean="0">
                <a:solidFill>
                  <a:srgbClr val="00B050"/>
                </a:solidFill>
                <a:latin typeface="a각헤드L" pitchFamily="18" charset="-127"/>
                <a:ea typeface="a각헤드L" pitchFamily="18" charset="-127"/>
              </a:rPr>
              <a:t>감사합니다</a:t>
            </a:r>
            <a:endParaRPr lang="ko-KR" altLang="en-US" sz="4800" dirty="0">
              <a:solidFill>
                <a:srgbClr val="00B050"/>
              </a:solidFill>
              <a:latin typeface="a각헤드L" pitchFamily="18" charset="-127"/>
              <a:ea typeface="a각헤드L" pitchFamily="18" charset="-127"/>
            </a:endParaRPr>
          </a:p>
        </p:txBody>
      </p:sp>
      <p:pic>
        <p:nvPicPr>
          <p:cNvPr id="3" name="Picture 2" descr="C:\Users\Administrator\Desktop\로고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48" y="-116192"/>
            <a:ext cx="1187738" cy="1187738"/>
          </a:xfrm>
          <a:prstGeom prst="rect">
            <a:avLst/>
          </a:prstGeom>
          <a:noFill/>
        </p:spPr>
      </p:pic>
      <p:pic>
        <p:nvPicPr>
          <p:cNvPr id="6" name="그림 5" descr="인사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75856" y="1700808"/>
            <a:ext cx="2714644" cy="2714644"/>
          </a:xfrm>
          <a:prstGeom prst="rect">
            <a:avLst/>
          </a:prstGeom>
        </p:spPr>
      </p:pic>
      <p:sp>
        <p:nvSpPr>
          <p:cNvPr id="8" name="타원형 설명선 7"/>
          <p:cNvSpPr/>
          <p:nvPr/>
        </p:nvSpPr>
        <p:spPr>
          <a:xfrm>
            <a:off x="5868144" y="1988840"/>
            <a:ext cx="2232248" cy="108012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012160" y="2276872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75000"/>
                  </a:schemeClr>
                </a:solidFill>
              </a:rPr>
              <a:t>저는 이슬나라의 마스코트 </a:t>
            </a:r>
            <a:r>
              <a:rPr lang="en-US" altLang="ko-KR" sz="1200" b="1" dirty="0" smtClean="0">
                <a:solidFill>
                  <a:schemeClr val="accent3">
                    <a:lumMod val="75000"/>
                  </a:schemeClr>
                </a:solidFill>
              </a:rPr>
              <a:t>‘</a:t>
            </a:r>
            <a:r>
              <a:rPr lang="ko-KR" altLang="en-US" sz="1200" b="1" dirty="0" err="1" smtClean="0">
                <a:solidFill>
                  <a:schemeClr val="accent3">
                    <a:lumMod val="75000"/>
                  </a:schemeClr>
                </a:solidFill>
              </a:rPr>
              <a:t>듀리프</a:t>
            </a:r>
            <a:r>
              <a:rPr lang="en-US" altLang="ko-KR" sz="1200" b="1" dirty="0" smtClean="0">
                <a:solidFill>
                  <a:schemeClr val="accent3">
                    <a:lumMod val="75000"/>
                  </a:schemeClr>
                </a:solidFill>
              </a:rPr>
              <a:t>’</a:t>
            </a:r>
            <a:r>
              <a:rPr lang="ko-KR" altLang="en-US" sz="1200" b="1" dirty="0" smtClean="0">
                <a:solidFill>
                  <a:schemeClr val="accent3">
                    <a:lumMod val="75000"/>
                  </a:schemeClr>
                </a:solidFill>
              </a:rPr>
              <a:t>라고 합니다</a:t>
            </a:r>
            <a:endParaRPr lang="ko-KR" altLang="en-US" sz="12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1224</TotalTime>
  <Words>639</Words>
  <Application>Microsoft Office PowerPoint</Application>
  <PresentationFormat>화면 슬라이드 쇼(4:3)</PresentationFormat>
  <Paragraphs>275</Paragraphs>
  <Slides>19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구본민</cp:lastModifiedBy>
  <cp:revision>126</cp:revision>
  <dcterms:created xsi:type="dcterms:W3CDTF">2015-03-13T07:46:44Z</dcterms:created>
  <dcterms:modified xsi:type="dcterms:W3CDTF">2017-01-02T05:54:34Z</dcterms:modified>
</cp:coreProperties>
</file>